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69" r:id="rId2"/>
    <p:sldId id="348" r:id="rId3"/>
    <p:sldId id="327" r:id="rId4"/>
    <p:sldId id="286" r:id="rId5"/>
    <p:sldId id="288" r:id="rId6"/>
    <p:sldId id="289" r:id="rId7"/>
    <p:sldId id="290" r:id="rId8"/>
    <p:sldId id="291" r:id="rId9"/>
    <p:sldId id="292" r:id="rId10"/>
    <p:sldId id="293" r:id="rId11"/>
    <p:sldId id="287" r:id="rId12"/>
    <p:sldId id="325" r:id="rId13"/>
    <p:sldId id="294" r:id="rId14"/>
    <p:sldId id="328" r:id="rId15"/>
    <p:sldId id="339" r:id="rId16"/>
    <p:sldId id="297" r:id="rId17"/>
    <p:sldId id="308" r:id="rId18"/>
    <p:sldId id="310" r:id="rId19"/>
    <p:sldId id="301" r:id="rId20"/>
    <p:sldId id="329" r:id="rId21"/>
    <p:sldId id="295" r:id="rId22"/>
    <p:sldId id="313" r:id="rId23"/>
    <p:sldId id="314" r:id="rId24"/>
    <p:sldId id="315" r:id="rId25"/>
    <p:sldId id="341" r:id="rId26"/>
    <p:sldId id="342" r:id="rId27"/>
    <p:sldId id="343" r:id="rId28"/>
    <p:sldId id="340" r:id="rId29"/>
    <p:sldId id="351" r:id="rId30"/>
    <p:sldId id="317" r:id="rId31"/>
    <p:sldId id="330" r:id="rId32"/>
    <p:sldId id="311" r:id="rId33"/>
    <p:sldId id="318" r:id="rId34"/>
    <p:sldId id="345" r:id="rId35"/>
    <p:sldId id="319" r:id="rId36"/>
    <p:sldId id="333" r:id="rId37"/>
    <p:sldId id="334" r:id="rId38"/>
    <p:sldId id="349" r:id="rId39"/>
    <p:sldId id="350" r:id="rId40"/>
    <p:sldId id="335" r:id="rId41"/>
    <p:sldId id="320" r:id="rId42"/>
    <p:sldId id="332" r:id="rId43"/>
    <p:sldId id="324" r:id="rId44"/>
    <p:sldId id="337" r:id="rId45"/>
    <p:sldId id="338" r:id="rId46"/>
    <p:sldId id="336" r:id="rId47"/>
    <p:sldId id="344" r:id="rId48"/>
    <p:sldId id="321" r:id="rId49"/>
    <p:sldId id="323" r:id="rId50"/>
    <p:sldId id="346" r:id="rId51"/>
    <p:sldId id="347" r:id="rId52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 varScale="1">
        <p:scale>
          <a:sx n="64" d="100"/>
          <a:sy n="64" d="100"/>
        </p:scale>
        <p:origin x="5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2931-5D7B-484C-9C66-B1690A45234C}" type="datetimeFigureOut">
              <a:rPr lang="en-GB" smtClean="0"/>
              <a:t>17/04/2024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1CB81-2701-4F00-8E59-946C27E2DD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6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CB81-2701-4F00-8E59-946C27E2DD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32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3EFA7-BA32-4D67-858A-4632C27FF0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925AA-E6F8-4A77-9A33-7BC6B7B69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C0CFA-88F7-4D84-BDE0-BA468A42EF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82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283A-9A3A-4F3F-B67D-E93BB3577E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9AD6E-9BA3-49E5-BB21-0A8EA148D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C8581-4C79-4634-BC2B-93135CC475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3DB40-E74B-4382-9323-CF66BC60D2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89C5C-D0C4-401D-88C3-3A7A8EAA7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E97C2-5778-4AFE-A9AF-6EFF8E8C3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0F37A-616A-4D34-9BBA-242FB48D18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E2CFF-4AA4-4B24-A126-D4824807C3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E48087E-E8E4-4D32-8C02-74B58D4121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  <p:pic>
        <p:nvPicPr>
          <p:cNvPr id="3" name="Picture 2" descr="A picture containing text, outdoor, person, transport&#10;&#10;Description automatically generated">
            <a:extLst>
              <a:ext uri="{FF2B5EF4-FFF2-40B4-BE49-F238E27FC236}">
                <a16:creationId xmlns:a16="http://schemas.microsoft.com/office/drawing/2014/main" id="{FD84B51D-7289-239E-AB56-E3091D7ED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0782"/>
            <a:ext cx="44958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484"/>
            <a:ext cx="5595530" cy="68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38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F73A57F6-8092-6DDE-03D5-916375A0B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314950"/>
            <a:ext cx="2057400" cy="1543050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Grossman-Krueger (1991, 1995) papers spawned a large literature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Indicators of environmental quality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Countries, sectors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Time periods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Specifications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Estimators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Stern “the rise and fall of the EKC”</a:t>
            </a:r>
          </a:p>
          <a:p>
            <a:r>
              <a:rPr lang="en-GB" sz="2800" dirty="0" err="1">
                <a:latin typeface="Candara" panose="020E0502030303020204" pitchFamily="34" charset="0"/>
              </a:rPr>
              <a:t>Galeotti</a:t>
            </a:r>
            <a:r>
              <a:rPr lang="en-GB" sz="2800" dirty="0">
                <a:latin typeface="Candara" panose="020E0502030303020204" pitchFamily="34" charset="0"/>
              </a:rPr>
              <a:t> “desperately seeking the EKC”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4" y="3200400"/>
            <a:ext cx="1454727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56" y="4876800"/>
            <a:ext cx="144938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Growth and the Environment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Ambiguous results unsurprising</a:t>
            </a:r>
          </a:p>
          <a:p>
            <a:r>
              <a:rPr lang="en-GB" sz="2800" dirty="0"/>
              <a:t>Economic growth has a number of effects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Scale</a:t>
            </a:r>
            <a:r>
              <a:rPr lang="en-GB" sz="2400" dirty="0"/>
              <a:t> – more, more, more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Composition</a:t>
            </a:r>
            <a:r>
              <a:rPr lang="en-GB" sz="2400" dirty="0">
                <a:latin typeface="Candara" panose="020E0502030303020204" pitchFamily="34" charset="0"/>
              </a:rPr>
              <a:t> – agriculture, manufacturing, services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Tech</a:t>
            </a:r>
            <a:r>
              <a:rPr lang="en-GB" sz="2400" dirty="0">
                <a:solidFill>
                  <a:srgbClr val="0070C0"/>
                </a:solidFill>
              </a:rPr>
              <a:t>nology</a:t>
            </a:r>
            <a:r>
              <a:rPr lang="en-GB" sz="2400" dirty="0"/>
              <a:t> – improved efficiency, new things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  <a:latin typeface="Candara" panose="020E0502030303020204" pitchFamily="34" charset="0"/>
              </a:rPr>
              <a:t>Demand</a:t>
            </a:r>
            <a:r>
              <a:rPr lang="en-GB" sz="2400" dirty="0">
                <a:latin typeface="Candara" panose="020E0502030303020204" pitchFamily="34" charset="0"/>
              </a:rPr>
              <a:t> – for a cleaner environment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Governance</a:t>
            </a:r>
            <a:r>
              <a:rPr lang="en-GB" sz="2400" dirty="0">
                <a:latin typeface="Candara" panose="020E0502030303020204" pitchFamily="34" charset="0"/>
              </a:rPr>
              <a:t> – improved delivery, but longer deliberation</a:t>
            </a:r>
          </a:p>
        </p:txBody>
      </p:sp>
    </p:spTree>
    <p:extLst>
      <p:ext uri="{BB962C8B-B14F-4D97-AF65-F5344CB8AC3E}">
        <p14:creationId xmlns:p14="http://schemas.microsoft.com/office/powerpoint/2010/main" val="1216888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r>
              <a:rPr lang="de-DE" sz="3600" dirty="0">
                <a:latin typeface="Candara" panose="020E0502030303020204" pitchFamily="34" charset="0"/>
              </a:rPr>
              <a:t> -2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Local pollutants harmful to human health indeed tend to rise then fall with economic development, but the turning point is different for different contaminants, countries, periods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For global issues, no Environmental Kuznets Curve in sight – or at least not for totals</a:t>
            </a:r>
          </a:p>
        </p:txBody>
      </p:sp>
    </p:spTree>
    <p:extLst>
      <p:ext uri="{BB962C8B-B14F-4D97-AF65-F5344CB8AC3E}">
        <p14:creationId xmlns:p14="http://schemas.microsoft.com/office/powerpoint/2010/main" val="349945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b="1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161234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Growth and the Environment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Ambiguous results unsurprising</a:t>
            </a:r>
          </a:p>
          <a:p>
            <a:r>
              <a:rPr lang="en-GB" sz="2800" dirty="0"/>
              <a:t>Economic growth has a number of effects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Scale</a:t>
            </a:r>
            <a:r>
              <a:rPr lang="en-GB" sz="2400" dirty="0"/>
              <a:t> – more, more, more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Composition</a:t>
            </a:r>
            <a:r>
              <a:rPr lang="en-GB" sz="2400" dirty="0">
                <a:latin typeface="Candara" panose="020E0502030303020204" pitchFamily="34" charset="0"/>
              </a:rPr>
              <a:t> – agriculture, manufacturing, services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Tech</a:t>
            </a:r>
            <a:r>
              <a:rPr lang="en-GB" sz="2400" dirty="0">
                <a:solidFill>
                  <a:srgbClr val="0070C0"/>
                </a:solidFill>
              </a:rPr>
              <a:t>nology</a:t>
            </a:r>
            <a:r>
              <a:rPr lang="en-GB" sz="2400" dirty="0"/>
              <a:t> – improved efficiency, new things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  <a:latin typeface="Candara" panose="020E0502030303020204" pitchFamily="34" charset="0"/>
              </a:rPr>
              <a:t>Demand</a:t>
            </a:r>
            <a:r>
              <a:rPr lang="en-GB" sz="2400" dirty="0">
                <a:latin typeface="Candara" panose="020E0502030303020204" pitchFamily="34" charset="0"/>
              </a:rPr>
              <a:t> – for a cleaner environment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Governance</a:t>
            </a:r>
            <a:r>
              <a:rPr lang="en-GB" sz="2400" dirty="0">
                <a:latin typeface="Candara" panose="020E0502030303020204" pitchFamily="34" charset="0"/>
              </a:rPr>
              <a:t> – improved delivery, but longer deliberation</a:t>
            </a:r>
          </a:p>
          <a:p>
            <a:r>
              <a:rPr lang="en-GB" sz="2800" dirty="0"/>
              <a:t>This assumes a closed economy</a:t>
            </a:r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International trade complicates things further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1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0BD8FF9-5928-FA21-98D8-17D2B38FD5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19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9000" cy="6877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2981" y="228600"/>
            <a:ext cx="20810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Trade affects</a:t>
            </a:r>
          </a:p>
          <a:p>
            <a:r>
              <a:rPr lang="en-GB" dirty="0">
                <a:latin typeface="Candara" panose="020E0502030303020204" pitchFamily="34" charset="0"/>
              </a:rPr>
              <a:t>production &amp;</a:t>
            </a:r>
          </a:p>
          <a:p>
            <a:r>
              <a:rPr lang="en-GB" dirty="0">
                <a:latin typeface="Candara" panose="020E0502030303020204" pitchFamily="34" charset="0"/>
              </a:rPr>
              <a:t>consumption</a:t>
            </a:r>
          </a:p>
          <a:p>
            <a:r>
              <a:rPr lang="en-GB" dirty="0">
                <a:latin typeface="Candara" panose="020E0502030303020204" pitchFamily="34" charset="0"/>
              </a:rPr>
              <a:t>and so</a:t>
            </a:r>
          </a:p>
          <a:p>
            <a:r>
              <a:rPr lang="en-GB" dirty="0">
                <a:latin typeface="Candara" panose="020E0502030303020204" pitchFamily="34" charset="0"/>
              </a:rPr>
              <a:t>emissions &amp;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environmental</a:t>
            </a:r>
          </a:p>
          <a:p>
            <a:r>
              <a:rPr lang="en-GB" dirty="0">
                <a:latin typeface="Candara" panose="020E0502030303020204" pitchFamily="34" charset="0"/>
              </a:rPr>
              <a:t>Kuznets curve.</a:t>
            </a:r>
          </a:p>
        </p:txBody>
      </p:sp>
    </p:spTree>
    <p:extLst>
      <p:ext uri="{BB962C8B-B14F-4D97-AF65-F5344CB8AC3E}">
        <p14:creationId xmlns:p14="http://schemas.microsoft.com/office/powerpoint/2010/main" val="203465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5" y="-1"/>
            <a:ext cx="498197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4266039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00400"/>
            <a:ext cx="4117305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4887128" cy="27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E6833-227F-4E22-A233-45A009E12F5B}"/>
              </a:ext>
            </a:extLst>
          </p:cNvPr>
          <p:cNvSpPr txBox="1"/>
          <p:nvPr/>
        </p:nvSpPr>
        <p:spPr>
          <a:xfrm rot="16200000">
            <a:off x="4466899" y="5395989"/>
            <a:ext cx="113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7269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International Trade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International trade further complicates the analysis of the Environmental Kuznets Curve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It is easy, indeed tempting, to mistake offshoring of production and hence pollution for a clean-up</a:t>
            </a:r>
          </a:p>
          <a:p>
            <a:r>
              <a:rPr lang="en-GB" sz="2800" dirty="0">
                <a:latin typeface="Candara" panose="020E0502030303020204" pitchFamily="34" charset="0"/>
              </a:rPr>
              <a:t>Trends in exporting, assembling, and transit countries need similar care in their interpretation</a:t>
            </a:r>
            <a:endParaRPr lang="en-GB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0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5211763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en-US" sz="2800" dirty="0"/>
              <a:t>0 Introduction</a:t>
            </a:r>
          </a:p>
          <a:p>
            <a:pPr eaLnBrk="1" hangingPunct="1">
              <a:buNone/>
            </a:pPr>
            <a:r>
              <a:rPr lang="en-US" sz="2800" dirty="0"/>
              <a:t>1 Social choice</a:t>
            </a:r>
          </a:p>
          <a:p>
            <a:pPr eaLnBrk="1" hangingPunct="1">
              <a:buNone/>
            </a:pPr>
            <a:r>
              <a:rPr lang="en-US" sz="2800" dirty="0"/>
              <a:t>2 Externalities and public goods</a:t>
            </a:r>
          </a:p>
          <a:p>
            <a:pPr eaLnBrk="1" hangingPunct="1">
              <a:buNone/>
            </a:pPr>
            <a:r>
              <a:rPr lang="en-US" sz="2800" dirty="0"/>
              <a:t>3 Decision analysis</a:t>
            </a:r>
          </a:p>
          <a:p>
            <a:pPr eaLnBrk="1" hangingPunct="1">
              <a:buNone/>
            </a:pPr>
            <a:r>
              <a:rPr lang="en-US" sz="2800" dirty="0"/>
              <a:t>4 Valuation: Aims and purpose</a:t>
            </a:r>
          </a:p>
          <a:p>
            <a:pPr eaLnBrk="1" hangingPunct="1">
              <a:buNone/>
            </a:pPr>
            <a:r>
              <a:rPr lang="en-US" sz="2800" dirty="0"/>
              <a:t>5 Valuation: Revealed preferences</a:t>
            </a:r>
          </a:p>
          <a:p>
            <a:pPr eaLnBrk="1" hangingPunct="1">
              <a:buNone/>
            </a:pPr>
            <a:r>
              <a:rPr lang="en-US" sz="2800" dirty="0"/>
              <a:t>6 Valuation: Stated preferences</a:t>
            </a:r>
          </a:p>
          <a:p>
            <a:pPr eaLnBrk="1" hangingPunct="1">
              <a:buNone/>
            </a:pPr>
            <a:r>
              <a:rPr lang="en-US" dirty="0"/>
              <a:t>7 </a:t>
            </a:r>
            <a:r>
              <a:rPr lang="en-US" sz="2800" dirty="0"/>
              <a:t>Direct regulation</a:t>
            </a:r>
          </a:p>
          <a:p>
            <a:pPr eaLnBrk="1" hangingPunct="1">
              <a:buNone/>
            </a:pPr>
            <a:r>
              <a:rPr lang="en-US" sz="2800" dirty="0"/>
              <a:t>8 Market-based instruments</a:t>
            </a:r>
          </a:p>
          <a:p>
            <a:pPr eaLnBrk="1" hangingPunct="1">
              <a:buNone/>
            </a:pPr>
            <a:r>
              <a:rPr lang="en-US" sz="2800" dirty="0"/>
              <a:t>9 </a:t>
            </a:r>
            <a:r>
              <a:rPr lang="en-US" b="1" dirty="0"/>
              <a:t>Growth and justice</a:t>
            </a:r>
            <a:endParaRPr lang="en-US" sz="2800" b="1" dirty="0"/>
          </a:p>
          <a:p>
            <a:pPr eaLnBrk="1" hangingPunct="1">
              <a:buNone/>
            </a:pPr>
            <a:r>
              <a:rPr lang="en-US" sz="2800" dirty="0"/>
              <a:t>10 Green accounting</a:t>
            </a:r>
          </a:p>
          <a:p>
            <a:pPr eaLnBrk="1" hangingPunct="1">
              <a:buNone/>
            </a:pPr>
            <a:r>
              <a:rPr lang="en-US" sz="2800" dirty="0"/>
              <a:t>11 Exam preparation</a:t>
            </a:r>
          </a:p>
        </p:txBody>
      </p:sp>
    </p:spTree>
    <p:extLst>
      <p:ext uri="{BB962C8B-B14F-4D97-AF65-F5344CB8AC3E}">
        <p14:creationId xmlns:p14="http://schemas.microsoft.com/office/powerpoint/2010/main" val="3284810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b="1" dirty="0"/>
              <a:t>Over time</a:t>
            </a:r>
          </a:p>
          <a:p>
            <a:pPr lvl="1"/>
            <a:r>
              <a:rPr lang="en-GB" sz="2400" b="1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996028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57" y="4497855"/>
            <a:ext cx="3991543" cy="2360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2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Let’s look at cycling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8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03860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Cycle paths</a:t>
            </a:r>
          </a:p>
        </p:txBody>
      </p:sp>
    </p:spTree>
    <p:extLst>
      <p:ext uri="{BB962C8B-B14F-4D97-AF65-F5344CB8AC3E}">
        <p14:creationId xmlns:p14="http://schemas.microsoft.com/office/powerpoint/2010/main" val="235325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30212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2495268"/>
            <a:ext cx="9119324" cy="2305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89BE9F-979F-192B-71FC-4953F14D872A}"/>
              </a:ext>
            </a:extLst>
          </p:cNvPr>
          <p:cNvSpPr txBox="1"/>
          <p:nvPr/>
        </p:nvSpPr>
        <p:spPr>
          <a:xfrm>
            <a:off x="1143000" y="2086863"/>
            <a:ext cx="6819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1950s                               1970s                                   2020s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0FA4F-E6E9-CE0A-C2B3-81714D070BBA}"/>
              </a:ext>
            </a:extLst>
          </p:cNvPr>
          <p:cNvSpPr txBox="1"/>
          <p:nvPr/>
        </p:nvSpPr>
        <p:spPr>
          <a:xfrm>
            <a:off x="2204204" y="5334000"/>
            <a:ext cx="4735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Candara" panose="020E0502030303020204" pitchFamily="34" charset="0"/>
              </a:rPr>
              <a:t>Two streets in Amsterdam</a:t>
            </a:r>
          </a:p>
        </p:txBody>
      </p:sp>
    </p:spTree>
    <p:extLst>
      <p:ext uri="{BB962C8B-B14F-4D97-AF65-F5344CB8AC3E}">
        <p14:creationId xmlns:p14="http://schemas.microsoft.com/office/powerpoint/2010/main" val="12965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A9B66-FF82-412C-A997-35ED8E73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9296400" cy="82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mplement, pencil&#10;&#10;Description automatically generated">
            <a:extLst>
              <a:ext uri="{FF2B5EF4-FFF2-40B4-BE49-F238E27FC236}">
                <a16:creationId xmlns:a16="http://schemas.microsoft.com/office/drawing/2014/main" id="{72283BC0-C64C-4DDE-819C-04044FB8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0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6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642C99-D64C-4707-B984-9D7E27127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5200650" cy="69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9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78" y="2457777"/>
            <a:ext cx="3601522" cy="202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886"/>
            <a:ext cx="4267200" cy="236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89" y="4539343"/>
            <a:ext cx="3612811" cy="2623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15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iding a bicycle with a person on it&#10;&#10;Description automatically generated">
            <a:extLst>
              <a:ext uri="{FF2B5EF4-FFF2-40B4-BE49-F238E27FC236}">
                <a16:creationId xmlns:a16="http://schemas.microsoft.com/office/drawing/2014/main" id="{6C0B60D9-43C3-4544-3503-D7462282A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3252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A6C6C-5ACC-B9D7-F77D-1E6632E15897}"/>
              </a:ext>
            </a:extLst>
          </p:cNvPr>
          <p:cNvSpPr txBox="1"/>
          <p:nvPr/>
        </p:nvSpPr>
        <p:spPr>
          <a:xfrm>
            <a:off x="6096000" y="4180344"/>
            <a:ext cx="304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andara" panose="020E0502030303020204" pitchFamily="34" charset="0"/>
              </a:rPr>
              <a:t>Rutger</a:t>
            </a:r>
            <a:r>
              <a:rPr lang="en-GB" dirty="0">
                <a:latin typeface="Candara" panose="020E0502030303020204" pitchFamily="34" charset="0"/>
              </a:rPr>
              <a:t> Hauer (e.g.,</a:t>
            </a:r>
          </a:p>
          <a:p>
            <a:r>
              <a:rPr lang="en-GB" i="1" dirty="0">
                <a:latin typeface="Candara" panose="020E0502030303020204" pitchFamily="34" charset="0"/>
              </a:rPr>
              <a:t>Blade Runner</a:t>
            </a:r>
            <a:r>
              <a:rPr lang="en-GB" dirty="0">
                <a:latin typeface="Candara" panose="020E0502030303020204" pitchFamily="34" charset="0"/>
              </a:rPr>
              <a:t>) and </a:t>
            </a:r>
          </a:p>
          <a:p>
            <a:r>
              <a:rPr lang="en-GB" dirty="0">
                <a:latin typeface="Candara" panose="020E0502030303020204" pitchFamily="34" charset="0"/>
              </a:rPr>
              <a:t>Monique van de Ven</a:t>
            </a:r>
          </a:p>
          <a:p>
            <a:r>
              <a:rPr lang="en-GB" dirty="0">
                <a:latin typeface="Candara" panose="020E0502030303020204" pitchFamily="34" charset="0"/>
              </a:rPr>
              <a:t>(e.g., </a:t>
            </a:r>
            <a:r>
              <a:rPr lang="en-GB" i="1" dirty="0">
                <a:latin typeface="Candara" panose="020E0502030303020204" pitchFamily="34" charset="0"/>
              </a:rPr>
              <a:t>The Assault</a:t>
            </a:r>
            <a:r>
              <a:rPr lang="en-GB" dirty="0">
                <a:latin typeface="Candara" panose="020E0502030303020204" pitchFamily="34" charset="0"/>
              </a:rPr>
              <a:t>)</a:t>
            </a:r>
          </a:p>
          <a:p>
            <a:r>
              <a:rPr lang="en-GB" dirty="0">
                <a:latin typeface="Candara" panose="020E0502030303020204" pitchFamily="34" charset="0"/>
              </a:rPr>
              <a:t>make cycling cool in 1973 movie </a:t>
            </a:r>
            <a:r>
              <a:rPr lang="en-GB" i="1" dirty="0">
                <a:latin typeface="Candara" panose="020E0502030303020204" pitchFamily="34" charset="0"/>
              </a:rPr>
              <a:t>Turkish Delight</a:t>
            </a:r>
            <a:r>
              <a:rPr lang="en-GB" dirty="0"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98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  <p:extLst>
      <p:ext uri="{BB962C8B-B14F-4D97-AF65-F5344CB8AC3E}">
        <p14:creationId xmlns:p14="http://schemas.microsoft.com/office/powerpoint/2010/main" val="150234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Environmental clean-up requires policy intervention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96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 trade</a:t>
            </a:r>
          </a:p>
          <a:p>
            <a:pPr lvl="1"/>
            <a:r>
              <a:rPr lang="en-GB" sz="2400" dirty="0"/>
              <a:t>Over time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b="1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b="1" dirty="0">
                <a:latin typeface="Candara" panose="020E0502030303020204" pitchFamily="34" charset="0"/>
              </a:rPr>
              <a:t>Environmental justice</a:t>
            </a:r>
          </a:p>
          <a:p>
            <a:pPr lvl="1">
              <a:lnSpc>
                <a:spcPct val="90000"/>
              </a:lnSpc>
            </a:pPr>
            <a:r>
              <a:rPr lang="en-GB" sz="2400" b="1" dirty="0">
                <a:latin typeface="Candara" panose="020E0502030303020204" pitchFamily="34" charset="0"/>
              </a:rPr>
              <a:t>Incidence of environmenta</a:t>
            </a:r>
            <a:r>
              <a:rPr lang="en-GB" sz="2400" b="1" dirty="0"/>
              <a:t>l problems and policy</a:t>
            </a:r>
            <a:endParaRPr lang="en-GB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62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9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8075" y="5993038"/>
            <a:ext cx="572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Poorer people drive older cars,</a:t>
            </a:r>
          </a:p>
          <a:p>
            <a:r>
              <a:rPr lang="en-GB" dirty="0">
                <a:latin typeface="Candara" panose="020E0502030303020204" pitchFamily="34" charset="0"/>
              </a:rPr>
              <a:t>richer people drive more with heavier cars.</a:t>
            </a:r>
          </a:p>
        </p:txBody>
      </p:sp>
      <p:pic>
        <p:nvPicPr>
          <p:cNvPr id="5" name="Picture 4" descr="A person in a library&#10;&#10;Description automatically generated">
            <a:extLst>
              <a:ext uri="{FF2B5EF4-FFF2-40B4-BE49-F238E27FC236}">
                <a16:creationId xmlns:a16="http://schemas.microsoft.com/office/drawing/2014/main" id="{F37291F0-872B-4589-9F70-0533237D8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5311590"/>
            <a:ext cx="1000125" cy="1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06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  <a:endParaRPr lang="en-GB" sz="28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01914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2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0F52AB76-6947-CBE7-59E7-07D40BF88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5"/>
            <a:ext cx="9144000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66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endParaRPr lang="en-GB" sz="2800" dirty="0"/>
          </a:p>
          <a:p>
            <a:r>
              <a:rPr lang="en-GB" sz="2800" dirty="0"/>
              <a:t>Concerns about environmental justice do not stop there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62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A1DCA-4682-415B-907B-AAC7F091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16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 Box 4">
            <a:extLst>
              <a:ext uri="{FF2B5EF4-FFF2-40B4-BE49-F238E27FC236}">
                <a16:creationId xmlns:a16="http://schemas.microsoft.com/office/drawing/2014/main" id="{68AA0B2D-AE46-4B06-A3F7-B58A02917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6602413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400" dirty="0">
                <a:latin typeface="Candara" panose="020E0502030303020204" pitchFamily="34" charset="0"/>
              </a:rPr>
              <a:t>Jonathan </a:t>
            </a:r>
            <a:r>
              <a:rPr lang="en-GB" altLang="en-US" sz="1400" dirty="0" err="1">
                <a:latin typeface="Candara" panose="020E0502030303020204" pitchFamily="34" charset="0"/>
              </a:rPr>
              <a:t>Colmer</a:t>
            </a:r>
            <a:r>
              <a:rPr lang="en-GB" altLang="en-US" sz="1400" dirty="0">
                <a:latin typeface="Candara" panose="020E0502030303020204" pitchFamily="34" charset="0"/>
              </a:rPr>
              <a:t> et al. Science 2020;369:575-578</a:t>
            </a:r>
          </a:p>
        </p:txBody>
      </p:sp>
    </p:spTree>
    <p:extLst>
      <p:ext uri="{BB962C8B-B14F-4D97-AF65-F5344CB8AC3E}">
        <p14:creationId xmlns:p14="http://schemas.microsoft.com/office/powerpoint/2010/main" val="4056486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F2A347-5A92-4C44-9BFB-716E35B8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3" y="-1"/>
            <a:ext cx="9152074" cy="579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EC12A5DD-81F0-444D-89AA-0DFAFBE1E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6568000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msgothic" charset="0"/>
              </a:defRPr>
            </a:lvl9pPr>
          </a:lstStyle>
          <a:p>
            <a:r>
              <a:rPr lang="en-GB" altLang="en-US" sz="1400" dirty="0">
                <a:latin typeface="Candara" panose="020E0502030303020204" pitchFamily="34" charset="0"/>
              </a:rPr>
              <a:t>Jonathan </a:t>
            </a:r>
            <a:r>
              <a:rPr lang="en-GB" altLang="en-US" sz="1400" dirty="0" err="1">
                <a:latin typeface="Candara" panose="020E0502030303020204" pitchFamily="34" charset="0"/>
              </a:rPr>
              <a:t>Colmer</a:t>
            </a:r>
            <a:r>
              <a:rPr lang="en-GB" altLang="en-US" sz="1400" dirty="0">
                <a:latin typeface="Candara" panose="020E0502030303020204" pitchFamily="34" charset="0"/>
              </a:rPr>
              <a:t> et al. Science 2020;369:575-578</a:t>
            </a:r>
          </a:p>
        </p:txBody>
      </p:sp>
    </p:spTree>
    <p:extLst>
      <p:ext uri="{BB962C8B-B14F-4D97-AF65-F5344CB8AC3E}">
        <p14:creationId xmlns:p14="http://schemas.microsoft.com/office/powerpoint/2010/main" val="3698644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impact of pollution on the planet&#10;&#10;Description automatically generated">
            <a:extLst>
              <a:ext uri="{FF2B5EF4-FFF2-40B4-BE49-F238E27FC236}">
                <a16:creationId xmlns:a16="http://schemas.microsoft.com/office/drawing/2014/main" id="{9DA9BCD7-E5FE-24A6-9DF9-70A9DFC3F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1" y="-1"/>
            <a:ext cx="9116257" cy="63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1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levels of growth&#10;&#10;Description automatically generated with medium confidence">
            <a:extLst>
              <a:ext uri="{FF2B5EF4-FFF2-40B4-BE49-F238E27FC236}">
                <a16:creationId xmlns:a16="http://schemas.microsoft.com/office/drawing/2014/main" id="{8E468456-DA96-BB2C-10F3-FD18EB72E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058062" cy="6858001"/>
          </a:xfrm>
          <a:prstGeom prst="rect">
            <a:avLst/>
          </a:prstGeom>
        </p:spPr>
      </p:pic>
      <p:pic>
        <p:nvPicPr>
          <p:cNvPr id="4" name="Picture 3" descr="A graph showing the impact of pollution on the planet&#10;&#10;Description automatically generated">
            <a:extLst>
              <a:ext uri="{FF2B5EF4-FFF2-40B4-BE49-F238E27FC236}">
                <a16:creationId xmlns:a16="http://schemas.microsoft.com/office/drawing/2014/main" id="{506839B5-0C33-65FC-40F7-E211996DC2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52" y="4114800"/>
            <a:ext cx="4206326" cy="29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6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1" y="4799293"/>
            <a:ext cx="3405829" cy="2058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76199"/>
            <a:ext cx="7138149" cy="4953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32" y="76200"/>
            <a:ext cx="1672367" cy="222068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A9A4E-68AB-4E19-A804-975D80DB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1" y="0"/>
            <a:ext cx="5033108" cy="701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8F50B8-18EB-4723-A62B-751234EC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191001" cy="682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9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8100000" cy="3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000"/>
            <a:ext cx="8100000" cy="3594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3476" y="7620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Houston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6847" y="282899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waste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680" y="637159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minorities</a:t>
            </a:r>
          </a:p>
        </p:txBody>
      </p:sp>
    </p:spTree>
    <p:extLst>
      <p:ext uri="{BB962C8B-B14F-4D97-AF65-F5344CB8AC3E}">
        <p14:creationId xmlns:p14="http://schemas.microsoft.com/office/powerpoint/2010/main" val="291757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712BCAD1-7D9D-473A-B03C-EC053BF0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4953000" cy="6879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3CE33-0784-4788-96B5-E92CE1173DE4}"/>
              </a:ext>
            </a:extLst>
          </p:cNvPr>
          <p:cNvSpPr txBox="1"/>
          <p:nvPr/>
        </p:nvSpPr>
        <p:spPr>
          <a:xfrm>
            <a:off x="0" y="0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Richmond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01CD9-7741-4F10-9CB3-D9B398179036}"/>
              </a:ext>
            </a:extLst>
          </p:cNvPr>
          <p:cNvSpPr txBox="1"/>
          <p:nvPr/>
        </p:nvSpPr>
        <p:spPr>
          <a:xfrm>
            <a:off x="17206" y="762000"/>
            <a:ext cx="2116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1930s redlining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E93652-9542-445F-85DF-435228CDFEB7}"/>
              </a:ext>
            </a:extLst>
          </p:cNvPr>
          <p:cNvSpPr txBox="1"/>
          <p:nvPr/>
        </p:nvSpPr>
        <p:spPr>
          <a:xfrm>
            <a:off x="6934309" y="762000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temperature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3DA8-0C7C-40E8-B29F-359E258D4935}"/>
              </a:ext>
            </a:extLst>
          </p:cNvPr>
          <p:cNvSpPr txBox="1"/>
          <p:nvPr/>
        </p:nvSpPr>
        <p:spPr>
          <a:xfrm>
            <a:off x="17206" y="2057400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temperature</a:t>
            </a:r>
          </a:p>
          <a:p>
            <a:r>
              <a:rPr lang="en-GB" dirty="0">
                <a:latin typeface="Candara" panose="020E0502030303020204" pitchFamily="34" charset="0"/>
              </a:rPr>
              <a:t>by polygon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5A077-6787-469A-8F21-BCF575588B5B}"/>
              </a:ext>
            </a:extLst>
          </p:cNvPr>
          <p:cNvSpPr txBox="1"/>
          <p:nvPr/>
        </p:nvSpPr>
        <p:spPr>
          <a:xfrm>
            <a:off x="17206" y="3611433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tree cover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76F6D-0405-4490-8CD3-6DB300223941}"/>
              </a:ext>
            </a:extLst>
          </p:cNvPr>
          <p:cNvSpPr txBox="1"/>
          <p:nvPr/>
        </p:nvSpPr>
        <p:spPr>
          <a:xfrm>
            <a:off x="19664" y="5257800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impervious</a:t>
            </a:r>
          </a:p>
          <a:p>
            <a:r>
              <a:rPr lang="en-GB" dirty="0">
                <a:latin typeface="Candara" panose="020E0502030303020204" pitchFamily="34" charset="0"/>
              </a:rPr>
              <a:t>surface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492E8-D62A-46F4-A26D-130D875DEE7A}"/>
              </a:ext>
            </a:extLst>
          </p:cNvPr>
          <p:cNvSpPr txBox="1"/>
          <p:nvPr/>
        </p:nvSpPr>
        <p:spPr>
          <a:xfrm>
            <a:off x="6184535" y="6582349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effectLst/>
                <a:latin typeface="Candara" panose="020E0502030303020204" pitchFamily="34" charset="0"/>
              </a:rPr>
              <a:t>Hoffmann et al. Climate 2020, 8(1), 12</a:t>
            </a:r>
            <a:endParaRPr lang="en-GB" sz="1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00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802" y="990600"/>
            <a:ext cx="4724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Environmental hazards tend to be sited near the poor and deprived</a:t>
            </a:r>
          </a:p>
          <a:p>
            <a:r>
              <a:rPr lang="en-GB" sz="2800" dirty="0"/>
              <a:t>House prices are lower near environmental hazards, attracting the poor and deprived</a:t>
            </a:r>
            <a:endParaRPr lang="en-GB" sz="2800" dirty="0">
              <a:latin typeface="Candara" panose="020E0502030303020204" pitchFamily="34" charset="0"/>
            </a:endParaRPr>
          </a:p>
        </p:txBody>
      </p:sp>
      <p:pic>
        <p:nvPicPr>
          <p:cNvPr id="4" name="Picture 3" descr="A person raising the hand&#10;&#10;Description automatically generated with low confidence">
            <a:extLst>
              <a:ext uri="{FF2B5EF4-FFF2-40B4-BE49-F238E27FC236}">
                <a16:creationId xmlns:a16="http://schemas.microsoft.com/office/drawing/2014/main" id="{9DB3ACCE-6460-3D6A-CFC5-2C0E5CE00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41" y="2209800"/>
            <a:ext cx="425215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9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train, smoke, grass&#10;&#10;Description automatically generated">
            <a:extLst>
              <a:ext uri="{FF2B5EF4-FFF2-40B4-BE49-F238E27FC236}">
                <a16:creationId xmlns:a16="http://schemas.microsoft.com/office/drawing/2014/main" id="{3E7B05E1-C29A-4DD2-B622-6B6DCC2A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ED40A-D613-45AF-8C4F-8B66F0B3739B}"/>
              </a:ext>
            </a:extLst>
          </p:cNvPr>
          <p:cNvSpPr txBox="1"/>
          <p:nvPr/>
        </p:nvSpPr>
        <p:spPr>
          <a:xfrm rot="10800000" flipH="1" flipV="1">
            <a:off x="304800" y="304800"/>
            <a:ext cx="667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A chemical plant caught fire after Hurricane Laura</a:t>
            </a:r>
          </a:p>
        </p:txBody>
      </p:sp>
    </p:spTree>
    <p:extLst>
      <p:ext uri="{BB962C8B-B14F-4D97-AF65-F5344CB8AC3E}">
        <p14:creationId xmlns:p14="http://schemas.microsoft.com/office/powerpoint/2010/main" val="4212858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C42CC-1357-4598-A386-CADA90C92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33400"/>
            <a:ext cx="77724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</a:rPr>
              <a:t>“</a:t>
            </a:r>
            <a:r>
              <a:rPr lang="en-US" b="0" i="0" dirty="0">
                <a:solidFill>
                  <a:srgbClr val="333333"/>
                </a:solidFill>
                <a:effectLst/>
              </a:rPr>
              <a:t>We have sacrifice zones across the Gulf Coast. They are communities of color and lower wealth communities that are often pushed into our most dangerous locations through redlining, through restrictive covenants [and] through zoning practices.”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33333"/>
                </a:solidFill>
              </a:rPr>
              <a:t>			Mustafa Ali, former EPA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8981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Incidence of environmental policy is therefore different for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2298838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73A4D722-43CC-4C35-A9C4-F26369DBD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4100" cy="43243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D38A2A-90D9-4345-A1DF-3F1FC029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0"/>
            <a:ext cx="9753600" cy="62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260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6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24" y="3206549"/>
            <a:ext cx="5571276" cy="3651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8630" y="228600"/>
            <a:ext cx="3605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London air pollution</a:t>
            </a:r>
          </a:p>
          <a:p>
            <a:r>
              <a:rPr lang="en-GB" dirty="0">
                <a:latin typeface="Candara" panose="020E0502030303020204" pitchFamily="34" charset="0"/>
              </a:rPr>
              <a:t>particularly hits the poor,</a:t>
            </a:r>
          </a:p>
          <a:p>
            <a:r>
              <a:rPr lang="en-GB" dirty="0">
                <a:latin typeface="Candara" panose="020E0502030303020204" pitchFamily="34" charset="0"/>
              </a:rPr>
              <a:t>so congestion charges</a:t>
            </a:r>
          </a:p>
          <a:p>
            <a:r>
              <a:rPr lang="en-GB" dirty="0">
                <a:latin typeface="Candara" panose="020E0502030303020204" pitchFamily="34" charset="0"/>
              </a:rPr>
              <a:t>primarily benefitted the</a:t>
            </a:r>
          </a:p>
          <a:p>
            <a:r>
              <a:rPr lang="en-GB" dirty="0">
                <a:latin typeface="Candara" panose="020E0502030303020204" pitchFamily="34" charset="0"/>
              </a:rPr>
              <a:t>poor.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6" y="10"/>
            <a:ext cx="5571276" cy="3651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3425552" cy="2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7319232" cy="44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19" y="4500425"/>
            <a:ext cx="3397682" cy="2357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76199"/>
            <a:ext cx="1110043" cy="1526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1700075"/>
            <a:ext cx="1131814" cy="21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24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3600" dirty="0">
                <a:latin typeface="Candara" panose="020E0502030303020204" pitchFamily="34" charset="0"/>
              </a:rPr>
              <a:t>A complicated relationship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Environmental pollution (clean-up) disproportionately harms (helps) the poor</a:t>
            </a:r>
          </a:p>
          <a:p>
            <a:r>
              <a:rPr lang="en-GB" sz="2800" dirty="0"/>
              <a:t>Environmental policy typically makes necessary goods more expensive, which harms the poor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Recall the Romantic roots of environmentalism</a:t>
            </a:r>
          </a:p>
          <a:p>
            <a:r>
              <a:rPr lang="en-GB" sz="2800" dirty="0">
                <a:latin typeface="Candara" panose="020E0502030303020204" pitchFamily="34" charset="0"/>
              </a:rPr>
              <a:t>Environmentalism has not fully shed its racist roots</a:t>
            </a:r>
          </a:p>
        </p:txBody>
      </p:sp>
    </p:spTree>
    <p:extLst>
      <p:ext uri="{BB962C8B-B14F-4D97-AF65-F5344CB8AC3E}">
        <p14:creationId xmlns:p14="http://schemas.microsoft.com/office/powerpoint/2010/main" val="3755401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3600" dirty="0">
                <a:latin typeface="Candara" panose="020E0502030303020204" pitchFamily="34" charset="0"/>
              </a:rPr>
              <a:t>Golden Rice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54102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250 million kids suffer vitamin A deficiency</a:t>
            </a:r>
          </a:p>
          <a:p>
            <a:r>
              <a:rPr lang="en-GB" sz="2800" dirty="0"/>
              <a:t>1 in 100 dies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Rest are more prone to infections, blindness</a:t>
            </a:r>
          </a:p>
          <a:p>
            <a:r>
              <a:rPr lang="en-GB" sz="2800" dirty="0"/>
              <a:t>Golden rice is genetically modified to contain the beta-carotene needed to solve the problem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It’s been available since 2004, declared safe for consumption in 2018</a:t>
            </a:r>
          </a:p>
          <a:p>
            <a:r>
              <a:rPr lang="en-GB" sz="2800" dirty="0"/>
              <a:t>It’s still not on the market, mostly because of the resistance of organizations such as Greenpeace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91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9" y="0"/>
            <a:ext cx="88490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02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5" y="0"/>
            <a:ext cx="771321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11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059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94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-1"/>
            <a:ext cx="583712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326346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842</Words>
  <Application>Microsoft Office PowerPoint</Application>
  <PresentationFormat>On-screen Show (4:3)</PresentationFormat>
  <Paragraphs>163</Paragraphs>
  <Slides>51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Candara</vt:lpstr>
      <vt:lpstr>Comic Sans MS</vt:lpstr>
      <vt:lpstr>Times New Roman</vt:lpstr>
      <vt:lpstr>Standarddesign</vt:lpstr>
      <vt:lpstr>Growth and the Environment</vt:lpstr>
      <vt:lpstr>PowerPoint Presentation</vt:lpstr>
      <vt:lpstr>Growth and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Kuznets Curve</vt:lpstr>
      <vt:lpstr>Growth and the Environment</vt:lpstr>
      <vt:lpstr>Environmental Kuznets Curve -2</vt:lpstr>
      <vt:lpstr>Growth and the Environment</vt:lpstr>
      <vt:lpstr>Growth and the Environment</vt:lpstr>
      <vt:lpstr>PowerPoint Presentation</vt:lpstr>
      <vt:lpstr>PowerPoint Presentation</vt:lpstr>
      <vt:lpstr>PowerPoint Presentation</vt:lpstr>
      <vt:lpstr>International Trade</vt:lpstr>
      <vt:lpstr>Growth and the Environment</vt:lpstr>
      <vt:lpstr>PowerPoint Presentation</vt:lpstr>
      <vt:lpstr>Policy Implications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Policy Implications</vt:lpstr>
      <vt:lpstr>Growth and the Environment</vt:lpstr>
      <vt:lpstr>PowerPoint Presentation</vt:lpstr>
      <vt:lpstr>Environmental Justice</vt:lpstr>
      <vt:lpstr>PowerPoint Presentation</vt:lpstr>
      <vt:lpstr>Environmental Justice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Justice</vt:lpstr>
      <vt:lpstr>PowerPoint Presentation</vt:lpstr>
      <vt:lpstr>PowerPoint Presentation</vt:lpstr>
      <vt:lpstr>Environmental Justice</vt:lpstr>
      <vt:lpstr>PowerPoint Presentation</vt:lpstr>
      <vt:lpstr>PowerPoint Presentation</vt:lpstr>
      <vt:lpstr>PowerPoint Presentation</vt:lpstr>
      <vt:lpstr>A complicated relationship</vt:lpstr>
      <vt:lpstr>Golden Rice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182</cp:revision>
  <dcterms:created xsi:type="dcterms:W3CDTF">2000-09-24T19:27:04Z</dcterms:created>
  <dcterms:modified xsi:type="dcterms:W3CDTF">2024-04-17T09:27:24Z</dcterms:modified>
</cp:coreProperties>
</file>